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6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2" r:id="rId72"/>
    <p:sldId id="333" r:id="rId73"/>
    <p:sldId id="334" r:id="rId74"/>
    <p:sldId id="328" r:id="rId75"/>
    <p:sldId id="329" r:id="rId76"/>
    <p:sldId id="330" r:id="rId77"/>
    <p:sldId id="331" r:id="rId78"/>
    <p:sldId id="335" r:id="rId7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059"/>
  </p:normalViewPr>
  <p:slideViewPr>
    <p:cSldViewPr snapToGrid="0" snapToObjects="1">
      <p:cViewPr varScale="1">
        <p:scale>
          <a:sx n="64" d="100"/>
          <a:sy n="64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2608-1C3B-2E45-80D0-E20138F23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DD484-E9FA-8841-B57B-DA695EE37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196AD-5664-1B4E-B6E5-BC1B8B7A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DCB0A-659F-DF40-A709-3BD2D46D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DDC77-E57D-B247-89D6-9CBE5970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02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A196-1F8B-E648-984E-EC634174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11C55-62A1-1141-B34F-CC47531A7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57360-A833-4F42-AF5A-3CB03291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D713-1FFF-6F43-9DFD-84816528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97D6-717D-7744-8B50-6774573F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690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3BAE2-BD51-9248-A75F-EB21EE2A8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BDEF4-6D1C-2848-8A85-6AF9F8AC1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300D-4B37-104B-868A-A581D9B6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1EDE7-E8DC-244F-8C51-7D52F85D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9E793-675B-B947-92FD-1F99894F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98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C690-AD75-F944-9C33-F35AE12A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308BF-24C9-3D4A-BFC7-B9BB24E90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B6E90-4C0E-814C-8ABD-EC98C01E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4E458-F120-F042-AF68-9064D0D9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B16E6-0799-C34F-B222-28AB6338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79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3568-1B20-5F49-9822-C1284209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89B1-BBF3-D642-AE26-2C00750A2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7A355-AC76-FF4B-9365-41FC1506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FD0F-AA78-6D4D-8550-9114E6CD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7DDD-465E-8642-B85D-FD0DD239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90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3EB7-A1A9-6747-943C-EEEC5664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0AA54-7BA6-E544-B381-A134A31D5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3B7A7-7F18-C24B-A6E7-E91B2E904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D5399-C725-F643-998C-918D0265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6C3C9-7AE2-AB49-9A67-02DCA76E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405DF-2B05-C94D-ABD8-51D81AA4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10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BED8-29D6-AC46-A382-7E88F771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AD01C-43EB-C646-8D6D-F6CE13DC9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72F36-EA79-8544-B38B-4A0061C7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1B6AC-9B8F-2340-A192-D6B9FFC46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1491A-D93D-D94B-AA4B-16818A091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AA4AF-C3E6-DE47-B4EE-B97865A7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88C8E-1FC3-C04E-AF84-686EBF5E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D3EB7-4DCF-414B-8AD6-E34AB871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24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C8E3-7A84-DB4C-8F41-8083FAFA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B00F3-8065-734D-8C77-A5808600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3DF62-8FD3-534A-A7CD-02B767E6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CC387-6992-BF4B-B613-C0C3FC9E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644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15CF9-E76D-1040-A04A-388C430F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A27D9-4546-EC4E-8E86-58D8DC5C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EABF6-E25F-F444-8FFB-877F658A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67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31CD-3C2D-2545-89E7-3C5077CA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D496-D54D-5D4C-8922-2A544FDD6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DAD4E-6FC7-F64F-9DA8-6911DE17A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81DC6-59AA-0941-B1EA-D95D2413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F855-E4E9-6943-921C-5453D973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57ECC-9355-F043-875D-17683FCA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71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F555-05EA-7142-8161-5B70FF8B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FBF41-09ED-3142-BFC7-5FB5D6242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ED8B9-9A9D-2F47-839B-F53A282A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A5B9C-9079-2548-B89F-6482747E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931CC-0D34-F54C-B6AA-407BAFC4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2F954-4822-AD46-951D-1CFFBA07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68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4EEAD-3CDF-E44B-BADD-515F0E10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B5EC9-4F2C-B545-8554-4659EDF02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14C07-5B80-8C40-9EAB-FCAB39DCE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A2A82-6062-6448-A676-ACFEE6BD32EE}" type="datetimeFigureOut">
              <a:rPr lang="it-IT" smtClean="0"/>
              <a:t>25/02/18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838E8-0E79-B248-BE19-F4FA62577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5C2D-0AA5-CE48-8EC4-A910FB6DD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87EFB-4CD4-9B4F-86C3-98D5FF5475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66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undefined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9948-D9DC-7A40-AEAD-072AA1BC0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05D02-D041-DB4D-94B9-40646BDE8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2708127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761F80-8FE7-954B-8047-1349348A3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0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1B2BAAD-7ED4-B544-82A6-29DA4D82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98592"/>
            <a:ext cx="6542117" cy="3303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03EC3-2011-BC4A-9D45-7945E135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Hoisting con 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E5D9-5A42-4449-A077-6E8F253D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In ES6, let non è soggetta ad hoisting. Referenziare la variabile in un blocco prima della sua inizializzazione produce un ReferenceError</a:t>
            </a:r>
          </a:p>
        </p:txBody>
      </p:sp>
    </p:spTree>
    <p:extLst>
      <p:ext uri="{BB962C8B-B14F-4D97-AF65-F5344CB8AC3E}">
        <p14:creationId xmlns:p14="http://schemas.microsoft.com/office/powerpoint/2010/main" val="117603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A8DA3-7E39-8844-AD7C-A72004901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2"/>
            <a:ext cx="6553545" cy="5504977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9D1906-002F-B344-9BB4-45CBCE2D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Cosa prevedete che succeda?</a:t>
            </a:r>
          </a:p>
        </p:txBody>
      </p:sp>
    </p:spTree>
    <p:extLst>
      <p:ext uri="{BB962C8B-B14F-4D97-AF65-F5344CB8AC3E}">
        <p14:creationId xmlns:p14="http://schemas.microsoft.com/office/powerpoint/2010/main" val="187560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061909-8012-1242-972E-B4F10B08B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524836"/>
            <a:ext cx="6553545" cy="58162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D4A1F-6522-F240-8E5E-1098E316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Cosa prevedete che succeda?</a:t>
            </a:r>
          </a:p>
        </p:txBody>
      </p:sp>
    </p:spTree>
    <p:extLst>
      <p:ext uri="{BB962C8B-B14F-4D97-AF65-F5344CB8AC3E}">
        <p14:creationId xmlns:p14="http://schemas.microsoft.com/office/powerpoint/2010/main" val="38495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D504CD-ACFC-A141-8005-CAA3E0E5C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720858"/>
            <a:ext cx="6553545" cy="3424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650F32-C959-0245-9FBB-335D836D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Cosa prevedete che succeda?</a:t>
            </a:r>
          </a:p>
        </p:txBody>
      </p:sp>
    </p:spTree>
    <p:extLst>
      <p:ext uri="{BB962C8B-B14F-4D97-AF65-F5344CB8AC3E}">
        <p14:creationId xmlns:p14="http://schemas.microsoft.com/office/powerpoint/2010/main" val="56108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D960-F1E7-4447-8002-03F3E0D1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utilizzare? </a:t>
            </a:r>
            <a:r>
              <a:rPr lang="it-IT" dirty="0" err="1"/>
              <a:t>var</a:t>
            </a:r>
            <a:r>
              <a:rPr lang="it-IT" dirty="0"/>
              <a:t> o </a:t>
            </a:r>
            <a:r>
              <a:rPr lang="it-IT" dirty="0" err="1"/>
              <a:t>let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50CD0-1442-B042-A194-470D3B72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codice basato su </a:t>
            </a:r>
            <a:r>
              <a:rPr lang="it-IT" dirty="0" err="1"/>
              <a:t>let</a:t>
            </a:r>
            <a:r>
              <a:rPr lang="it-IT" dirty="0"/>
              <a:t> è più prevedibile e sicuro</a:t>
            </a:r>
          </a:p>
          <a:p>
            <a:r>
              <a:rPr lang="it-IT" dirty="0"/>
              <a:t>Attenzione però: se una avete una </a:t>
            </a:r>
            <a:r>
              <a:rPr lang="it-IT" dirty="0" err="1"/>
              <a:t>codebase</a:t>
            </a:r>
            <a:r>
              <a:rPr lang="it-IT" dirty="0"/>
              <a:t> che già utilizza </a:t>
            </a:r>
            <a:r>
              <a:rPr lang="it-IT" dirty="0" err="1"/>
              <a:t>var</a:t>
            </a:r>
            <a:r>
              <a:rPr lang="it-IT" dirty="0"/>
              <a:t>, non sostituite ciecamente i </a:t>
            </a:r>
            <a:r>
              <a:rPr lang="it-IT" dirty="0" err="1"/>
              <a:t>var</a:t>
            </a:r>
            <a:r>
              <a:rPr lang="it-IT" dirty="0"/>
              <a:t> con </a:t>
            </a:r>
            <a:r>
              <a:rPr lang="it-IT" dirty="0" err="1"/>
              <a:t>let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845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959BD-291A-3B4F-976C-C58069584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29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663F5-A6B8-A54F-B578-C80A53FF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const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C5C5-28AF-8446-9AF0-7B65A907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it-IT" sz="2000"/>
              <a:t>La keyword const significa costante, ossia qualcosa che non cambia mai.</a:t>
            </a:r>
          </a:p>
          <a:p>
            <a:r>
              <a:rPr lang="it-IT" sz="2000"/>
              <a:t>Le variabili assegnate con const hanno le stesse caratteristiche di quelle dichiarate con let ma in più hanno la caratteristica che ogni successiva riassegnazione è proibita.</a:t>
            </a:r>
          </a:p>
        </p:txBody>
      </p:sp>
    </p:spTree>
    <p:extLst>
      <p:ext uri="{BB962C8B-B14F-4D97-AF65-F5344CB8AC3E}">
        <p14:creationId xmlns:p14="http://schemas.microsoft.com/office/powerpoint/2010/main" val="209964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BCAC2-7AEA-3D45-93B5-ADD06B332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59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B630-7CA4-9441-B4FC-9DCE3F43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const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E328-A250-C84C-9FF9-F125D7E53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it-IT" sz="2000"/>
              <a:t>Spesso si pensa che una variabile dichiarata con const sia immutabile. In realtà le costanti non sono immutabili.</a:t>
            </a:r>
          </a:p>
          <a:p>
            <a:r>
              <a:rPr lang="it-IT" sz="2000"/>
              <a:t>const ha a che fare col binding di una variabile a un dato. L’immutabilità ha a che fare con dato contenuto nel binding</a:t>
            </a:r>
          </a:p>
          <a:p>
            <a:r>
              <a:rPr lang="it-IT" sz="2000"/>
              <a:t>String, number, boolean e tutti i dati primitivi sono immutabili. Gli oggetti sono mutabili.</a:t>
            </a:r>
          </a:p>
        </p:txBody>
      </p:sp>
    </p:spTree>
    <p:extLst>
      <p:ext uri="{BB962C8B-B14F-4D97-AF65-F5344CB8AC3E}">
        <p14:creationId xmlns:p14="http://schemas.microsoft.com/office/powerpoint/2010/main" val="159983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2025-E2AA-654F-A075-DE0B635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usare </a:t>
            </a:r>
            <a:r>
              <a:rPr lang="it-IT" dirty="0" err="1"/>
              <a:t>const</a:t>
            </a:r>
            <a:r>
              <a:rPr lang="it-IT" dirty="0"/>
              <a:t> invece che </a:t>
            </a:r>
            <a:r>
              <a:rPr lang="it-IT" dirty="0" err="1"/>
              <a:t>let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AAB3-9A52-0C40-857A-0930A73C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maggior parte delle variabili che definirete nel vostro codice avranno valori che non saranno mai riassegnati.</a:t>
            </a:r>
          </a:p>
          <a:p>
            <a:r>
              <a:rPr lang="it-IT" dirty="0"/>
              <a:t>Il motore che esegue </a:t>
            </a:r>
            <a:r>
              <a:rPr lang="it-IT" dirty="0" err="1"/>
              <a:t>Javascript</a:t>
            </a:r>
            <a:r>
              <a:rPr lang="it-IT" dirty="0"/>
              <a:t> sapendo che una variabile non sarà mai riassegnata ottimizzerà una serie di suoi parametri e migliorerà le performance del codice.</a:t>
            </a:r>
          </a:p>
          <a:p>
            <a:r>
              <a:rPr lang="it-IT" dirty="0"/>
              <a:t>Proteggere il </a:t>
            </a:r>
            <a:r>
              <a:rPr lang="it-IT" dirty="0" err="1"/>
              <a:t>binding</a:t>
            </a:r>
            <a:r>
              <a:rPr lang="it-IT" dirty="0"/>
              <a:t> dalla riassegnazione può ridurre il numero di bug nel nostro codice.</a:t>
            </a:r>
          </a:p>
        </p:txBody>
      </p:sp>
    </p:spTree>
    <p:extLst>
      <p:ext uri="{BB962C8B-B14F-4D97-AF65-F5344CB8AC3E}">
        <p14:creationId xmlns:p14="http://schemas.microsoft.com/office/powerpoint/2010/main" val="368730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7544-9BB5-8946-B6CC-91F3693D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Nuovi metodi per le stringhe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89231-C945-754C-9C29-6EEFC04B5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startsWith</a:t>
            </a:r>
            <a:endParaRPr lang="it-IT" dirty="0"/>
          </a:p>
          <a:p>
            <a:r>
              <a:rPr lang="it-IT" dirty="0" err="1"/>
              <a:t>endsWith</a:t>
            </a:r>
            <a:endParaRPr lang="it-IT" dirty="0"/>
          </a:p>
          <a:p>
            <a:r>
              <a:rPr lang="it-IT" dirty="0" err="1"/>
              <a:t>includes</a:t>
            </a:r>
            <a:endParaRPr lang="it-IT" dirty="0"/>
          </a:p>
          <a:p>
            <a:r>
              <a:rPr lang="it-IT" dirty="0" err="1"/>
              <a:t>repeat</a:t>
            </a:r>
            <a:endParaRPr lang="it-IT" dirty="0"/>
          </a:p>
          <a:p>
            <a:r>
              <a:rPr lang="it-IT" dirty="0" err="1"/>
              <a:t>padStart</a:t>
            </a:r>
            <a:r>
              <a:rPr lang="it-IT" dirty="0"/>
              <a:t> (aggiungere prototipo se non presente)</a:t>
            </a:r>
          </a:p>
          <a:p>
            <a:r>
              <a:rPr lang="it-IT" dirty="0" err="1"/>
              <a:t>padEnd</a:t>
            </a:r>
            <a:r>
              <a:rPr lang="it-IT" dirty="0"/>
              <a:t> (aggiungere prototipo se non presente)</a:t>
            </a:r>
          </a:p>
        </p:txBody>
      </p:sp>
    </p:spTree>
    <p:extLst>
      <p:ext uri="{BB962C8B-B14F-4D97-AF65-F5344CB8AC3E}">
        <p14:creationId xmlns:p14="http://schemas.microsoft.com/office/powerpoint/2010/main" val="258022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8D7B5EF2-5914-6F44-A9F4-00E2752EA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" b="78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7FB-6426-0C4A-95F5-A61FCC49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B2475-FA82-AE49-B314-0D232D42B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</a:t>
            </a:r>
            <a:r>
              <a:rPr lang="it-IT" dirty="0"/>
              <a:t> è una nuova sintassi per creare stringhe. Usa il cosiddetto </a:t>
            </a:r>
            <a:r>
              <a:rPr lang="it-IT" dirty="0" err="1"/>
              <a:t>backtick</a:t>
            </a:r>
            <a:r>
              <a:rPr lang="it-IT" dirty="0"/>
              <a:t>  `  (difficile da trovare sulle tastiere italiane: alt 9)</a:t>
            </a:r>
          </a:p>
          <a:p>
            <a:r>
              <a:rPr lang="it-IT" dirty="0"/>
              <a:t>Il motivo per utilizzarlo è che supportano 3 nuove funzionalità: </a:t>
            </a:r>
            <a:r>
              <a:rPr lang="it-IT" dirty="0" err="1"/>
              <a:t>interpolation</a:t>
            </a:r>
            <a:r>
              <a:rPr lang="it-IT" dirty="0"/>
              <a:t>, </a:t>
            </a:r>
            <a:r>
              <a:rPr lang="it-IT" dirty="0" err="1"/>
              <a:t>multile</a:t>
            </a:r>
            <a:r>
              <a:rPr lang="it-IT" dirty="0"/>
              <a:t> e </a:t>
            </a:r>
            <a:r>
              <a:rPr lang="it-IT" dirty="0" err="1"/>
              <a:t>tagging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004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FB9ED-AC5E-6B47-9065-471CECCF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848162"/>
            <a:ext cx="10901471" cy="2071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F95A9-B4BB-B54B-9BB2-08AE92A0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Template literals: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540630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55DED-09F1-0148-BE31-51E67A4CF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128" y="643464"/>
            <a:ext cx="9228112" cy="3275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2C95D-16A1-E842-98C5-3BC7B8DC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Template literals: multiline</a:t>
            </a:r>
          </a:p>
        </p:txBody>
      </p:sp>
    </p:spTree>
    <p:extLst>
      <p:ext uri="{BB962C8B-B14F-4D97-AF65-F5344CB8AC3E}">
        <p14:creationId xmlns:p14="http://schemas.microsoft.com/office/powerpoint/2010/main" val="407491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9ECB-47BE-4D46-9059-85ED4826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literals</a:t>
            </a:r>
            <a:r>
              <a:rPr lang="it-IT" dirty="0"/>
              <a:t>: </a:t>
            </a:r>
            <a:r>
              <a:rPr lang="it-IT" dirty="0" err="1"/>
              <a:t>tagged</a:t>
            </a:r>
            <a:r>
              <a:rPr lang="it-IT" dirty="0"/>
              <a:t> </a:t>
            </a:r>
            <a:r>
              <a:rPr lang="it-IT" dirty="0" err="1"/>
              <a:t>template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B95F1-7F97-6040-A18E-211D52C39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tagged</a:t>
            </a:r>
            <a:r>
              <a:rPr lang="it-IT" dirty="0"/>
              <a:t>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</a:t>
            </a:r>
            <a:r>
              <a:rPr lang="it-IT" dirty="0"/>
              <a:t> è un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</a:t>
            </a:r>
            <a:r>
              <a:rPr lang="it-IT" dirty="0"/>
              <a:t> che è </a:t>
            </a:r>
            <a:r>
              <a:rPr lang="it-IT" dirty="0" err="1"/>
              <a:t>taggato</a:t>
            </a:r>
            <a:r>
              <a:rPr lang="it-IT" dirty="0"/>
              <a:t> con una funzione. Ciò viene fatto prefissando il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</a:t>
            </a:r>
            <a:r>
              <a:rPr lang="it-IT" dirty="0"/>
              <a:t> col nome della funzione</a:t>
            </a:r>
          </a:p>
          <a:p>
            <a:r>
              <a:rPr lang="it-IT" dirty="0" err="1"/>
              <a:t>myFunction`mia</a:t>
            </a:r>
            <a:r>
              <a:rPr lang="it-IT" dirty="0"/>
              <a:t> stringa`</a:t>
            </a:r>
          </a:p>
          <a:p>
            <a:r>
              <a:rPr lang="it-IT" dirty="0"/>
              <a:t>La funzione </a:t>
            </a:r>
            <a:r>
              <a:rPr lang="it-IT" dirty="0" err="1"/>
              <a:t>myFunction</a:t>
            </a:r>
            <a:r>
              <a:rPr lang="it-IT" dirty="0"/>
              <a:t> verrà invocata passandole come argomento il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</a:t>
            </a:r>
            <a:r>
              <a:rPr lang="it-IT" dirty="0"/>
              <a:t>.</a:t>
            </a:r>
          </a:p>
          <a:p>
            <a:r>
              <a:rPr lang="it-IT" dirty="0"/>
              <a:t>A cosa può mai servire? Pensate ad esempio ad una libreria come i18n</a:t>
            </a:r>
          </a:p>
        </p:txBody>
      </p:sp>
    </p:spTree>
    <p:extLst>
      <p:ext uri="{BB962C8B-B14F-4D97-AF65-F5344CB8AC3E}">
        <p14:creationId xmlns:p14="http://schemas.microsoft.com/office/powerpoint/2010/main" val="221918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B75DA-F94A-3849-8180-7EE66B741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548827"/>
            <a:ext cx="6553545" cy="37682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7EA156-5C68-0544-9D04-4F39471B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i18n</a:t>
            </a:r>
          </a:p>
        </p:txBody>
      </p:sp>
    </p:spTree>
    <p:extLst>
      <p:ext uri="{BB962C8B-B14F-4D97-AF65-F5344CB8AC3E}">
        <p14:creationId xmlns:p14="http://schemas.microsoft.com/office/powerpoint/2010/main" val="2170427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4853-D6C7-AE47-B623-977C80E3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Tagged</a:t>
            </a:r>
            <a:r>
              <a:rPr lang="it-IT" dirty="0"/>
              <a:t> </a:t>
            </a:r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8502F-0E50-5647-8C69-762F82F3F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7883"/>
            <a:ext cx="11504025" cy="1506917"/>
          </a:xfrm>
        </p:spPr>
      </p:pic>
    </p:spTree>
    <p:extLst>
      <p:ext uri="{BB962C8B-B14F-4D97-AF65-F5344CB8AC3E}">
        <p14:creationId xmlns:p14="http://schemas.microsoft.com/office/powerpoint/2010/main" val="1575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AF3E-E50A-AE44-AD51-D08018B4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Object.assign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494F0-28D5-0D45-8220-8872DA56E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problematica classica nella programmazione </a:t>
            </a:r>
            <a:r>
              <a:rPr lang="it-IT" dirty="0" err="1"/>
              <a:t>Javascript</a:t>
            </a:r>
            <a:r>
              <a:rPr lang="it-IT" dirty="0"/>
              <a:t> è quella di creare un oggetto mediante una funzione a cui vengano passati i parametri necessari</a:t>
            </a:r>
          </a:p>
          <a:p>
            <a:r>
              <a:rPr lang="it-IT" dirty="0"/>
              <a:t>Poiché non abbiamo vincoli su come passare i parametri, occorre prendere in considerazione il caso in cui alcuni di questi parametri siano </a:t>
            </a:r>
            <a:r>
              <a:rPr lang="it-IT" dirty="0" err="1"/>
              <a:t>undefined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3992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34C12-681F-D04F-B28A-D49BCC3E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548827"/>
            <a:ext cx="6553545" cy="37682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ADB45-DDA7-8240-87E2-77C29133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creazione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mappa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per un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negozio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(Vanilla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369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0C4C-61D0-B84B-B442-CA7FD3BA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dirty="0" err="1"/>
              <a:t>creazione</a:t>
            </a:r>
            <a:r>
              <a:rPr lang="en-US" dirty="0"/>
              <a:t> di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mappa</a:t>
            </a:r>
            <a:r>
              <a:rPr lang="en-US" dirty="0"/>
              <a:t> per un </a:t>
            </a:r>
            <a:r>
              <a:rPr lang="en-US" dirty="0" err="1"/>
              <a:t>negozio</a:t>
            </a:r>
            <a:r>
              <a:rPr lang="en-US" dirty="0"/>
              <a:t> (</a:t>
            </a:r>
            <a:r>
              <a:rPr lang="en-US" dirty="0" err="1"/>
              <a:t>Object.assign</a:t>
            </a:r>
            <a:r>
              <a:rPr lang="en-US" dirty="0"/>
              <a:t>)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A174C-8F86-A541-B09C-355097174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2394744"/>
            <a:ext cx="7391400" cy="3213100"/>
          </a:xfrm>
        </p:spPr>
      </p:pic>
    </p:spTree>
    <p:extLst>
      <p:ext uri="{BB962C8B-B14F-4D97-AF65-F5344CB8AC3E}">
        <p14:creationId xmlns:p14="http://schemas.microsoft.com/office/powerpoint/2010/main" val="2469866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30F58-0A73-5A4B-B202-74C413279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720858"/>
            <a:ext cx="6553545" cy="3424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F19DB2-78CF-5746-97F5-45E2A6D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Object.assign</a:t>
            </a:r>
          </a:p>
        </p:txBody>
      </p:sp>
    </p:spTree>
    <p:extLst>
      <p:ext uri="{BB962C8B-B14F-4D97-AF65-F5344CB8AC3E}">
        <p14:creationId xmlns:p14="http://schemas.microsoft.com/office/powerpoint/2010/main" val="261708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1B72-4220-E447-8E15-F1025455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4871-281D-F94A-8F2B-7702D657F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let</a:t>
            </a:r>
            <a:endParaRPr lang="it-IT" dirty="0"/>
          </a:p>
          <a:p>
            <a:r>
              <a:rPr lang="it-IT" dirty="0" err="1"/>
              <a:t>const</a:t>
            </a:r>
            <a:endParaRPr lang="it-IT" dirty="0"/>
          </a:p>
          <a:p>
            <a:r>
              <a:rPr lang="it-IT" dirty="0"/>
              <a:t>Nuovi metodi per stringhe</a:t>
            </a:r>
          </a:p>
          <a:p>
            <a:r>
              <a:rPr lang="it-IT" dirty="0" err="1"/>
              <a:t>Template</a:t>
            </a:r>
            <a:r>
              <a:rPr lang="it-IT" dirty="0"/>
              <a:t> </a:t>
            </a:r>
            <a:r>
              <a:rPr lang="it-IT" dirty="0" err="1"/>
              <a:t>literals</a:t>
            </a:r>
            <a:endParaRPr lang="it-IT" dirty="0"/>
          </a:p>
          <a:p>
            <a:r>
              <a:rPr lang="it-IT" dirty="0" err="1"/>
              <a:t>Object.assign</a:t>
            </a:r>
            <a:endParaRPr lang="it-IT" dirty="0"/>
          </a:p>
          <a:p>
            <a:r>
              <a:rPr lang="it-IT" dirty="0" err="1"/>
              <a:t>Destructuring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  <a:p>
            <a:r>
              <a:rPr lang="it-IT" dirty="0"/>
              <a:t>Arrow </a:t>
            </a:r>
            <a:r>
              <a:rPr lang="it-IT" dirty="0" err="1"/>
              <a:t>function</a:t>
            </a:r>
            <a:endParaRPr lang="it-IT" dirty="0"/>
          </a:p>
          <a:p>
            <a:r>
              <a:rPr lang="it-IT" dirty="0" err="1"/>
              <a:t>modules</a:t>
            </a:r>
            <a:endParaRPr lang="it-IT" dirty="0"/>
          </a:p>
          <a:p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fetch</a:t>
            </a:r>
            <a:endParaRPr lang="it-IT" dirty="0"/>
          </a:p>
          <a:p>
            <a:r>
              <a:rPr lang="it-IT" dirty="0" err="1"/>
              <a:t>Iterables</a:t>
            </a:r>
            <a:endParaRPr lang="it-IT" dirty="0"/>
          </a:p>
          <a:p>
            <a:r>
              <a:rPr lang="it-IT" dirty="0" err="1"/>
              <a:t>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94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1868-F421-A644-80A4-FCA237A2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Estendere oggetti con </a:t>
            </a:r>
            <a:r>
              <a:rPr lang="it-IT" dirty="0" err="1"/>
              <a:t>Object.assign</a:t>
            </a:r>
            <a:r>
              <a:rPr lang="it-IT" dirty="0"/>
              <a:t>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12BB9-BD20-DE48-8D5B-6D82AACE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011" y="1825625"/>
            <a:ext cx="4919978" cy="4351338"/>
          </a:xfrm>
        </p:spPr>
      </p:pic>
    </p:spTree>
    <p:extLst>
      <p:ext uri="{BB962C8B-B14F-4D97-AF65-F5344CB8AC3E}">
        <p14:creationId xmlns:p14="http://schemas.microsoft.com/office/powerpoint/2010/main" val="351409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0B92-44E7-F948-ABCC-B34389DC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Estendere oggetti con </a:t>
            </a:r>
            <a:r>
              <a:rPr lang="it-IT" dirty="0" err="1"/>
              <a:t>Object.assign</a:t>
            </a:r>
            <a:r>
              <a:rPr lang="it-IT" dirty="0"/>
              <a:t>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CAAB32-E756-B94C-A137-B41DFEAB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2420144"/>
            <a:ext cx="5689600" cy="3162300"/>
          </a:xfrm>
        </p:spPr>
      </p:pic>
    </p:spTree>
    <p:extLst>
      <p:ext uri="{BB962C8B-B14F-4D97-AF65-F5344CB8AC3E}">
        <p14:creationId xmlns:p14="http://schemas.microsoft.com/office/powerpoint/2010/main" val="1359347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F63FD-C30C-4E4B-8591-14FD8C47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27645"/>
            <a:ext cx="6553545" cy="42106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30AE92-E673-9148-AFB4-75F8D240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Destructuring objects (part 1)</a:t>
            </a:r>
          </a:p>
        </p:txBody>
      </p:sp>
    </p:spTree>
    <p:extLst>
      <p:ext uri="{BB962C8B-B14F-4D97-AF65-F5344CB8AC3E}">
        <p14:creationId xmlns:p14="http://schemas.microsoft.com/office/powerpoint/2010/main" val="3952485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8F5BC-C7F4-8D49-AEB7-ED40BFEB9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35544"/>
            <a:ext cx="6553545" cy="3194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ACFB3B-50C2-524E-A4FF-CEA246E6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Destructuring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objects (part 2)</a:t>
            </a:r>
          </a:p>
        </p:txBody>
      </p:sp>
    </p:spTree>
    <p:extLst>
      <p:ext uri="{BB962C8B-B14F-4D97-AF65-F5344CB8AC3E}">
        <p14:creationId xmlns:p14="http://schemas.microsoft.com/office/powerpoint/2010/main" val="618754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6BF9-4D3C-5B44-BC85-63D16E7AC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2393238"/>
            <a:ext cx="10901471" cy="152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30224-69C9-BA4C-A7B9-884E15F3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Destructuring objects (part 3)</a:t>
            </a:r>
          </a:p>
        </p:txBody>
      </p:sp>
    </p:spTree>
    <p:extLst>
      <p:ext uri="{BB962C8B-B14F-4D97-AF65-F5344CB8AC3E}">
        <p14:creationId xmlns:p14="http://schemas.microsoft.com/office/powerpoint/2010/main" val="255977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0AD0-8677-6B45-BC86-DD432EBA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Arrow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5943-4CD9-304E-9CBF-045A85F15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pensate ci sia troppo rumore in questa definizione?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98CEF-7023-4B4F-B9A6-720C2B59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7050"/>
            <a:ext cx="1003914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78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EAEF0-EA6A-0D48-BF70-272D1B52E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30136"/>
            <a:ext cx="10901471" cy="2289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CA48B-7D04-A141-9BF5-2F1787CF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Arrow function</a:t>
            </a:r>
          </a:p>
        </p:txBody>
      </p:sp>
    </p:spTree>
    <p:extLst>
      <p:ext uri="{BB962C8B-B14F-4D97-AF65-F5344CB8AC3E}">
        <p14:creationId xmlns:p14="http://schemas.microsoft.com/office/powerpoint/2010/main" val="3514836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5AEC46-0DC9-6D4E-AC49-BDC900C4F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27353"/>
            <a:ext cx="6553545" cy="32112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A244B5-290F-9B4F-9965-EB2E0F1C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Regole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per le arrow function</a:t>
            </a:r>
          </a:p>
        </p:txBody>
      </p:sp>
    </p:spTree>
    <p:extLst>
      <p:ext uri="{BB962C8B-B14F-4D97-AF65-F5344CB8AC3E}">
        <p14:creationId xmlns:p14="http://schemas.microsoft.com/office/powerpoint/2010/main" val="1335632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ED8E-C0DD-674D-ADF1-51EE3B50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Arrow </a:t>
            </a:r>
            <a:r>
              <a:rPr lang="it-IT" dirty="0" err="1"/>
              <a:t>function</a:t>
            </a:r>
            <a:r>
              <a:rPr lang="it-IT" dirty="0"/>
              <a:t>: solo estetica?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B6C1-C620-A84A-AAD5-A3BD48DC4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No! Le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mantengono il contesto</a:t>
            </a:r>
          </a:p>
          <a:p>
            <a:r>
              <a:rPr lang="it-IT" dirty="0"/>
              <a:t>Fino alle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, ogni nuova funzione definiva il proprio valore di </a:t>
            </a:r>
            <a:r>
              <a:rPr lang="it-IT" dirty="0" err="1"/>
              <a:t>this</a:t>
            </a:r>
            <a:r>
              <a:rPr lang="it-IT" dirty="0"/>
              <a:t> (un nuovo oggetto nel caso di un costruttore, il base </a:t>
            </a:r>
            <a:r>
              <a:rPr lang="it-IT" dirty="0" err="1"/>
              <a:t>object</a:t>
            </a:r>
            <a:r>
              <a:rPr lang="it-IT" dirty="0"/>
              <a:t> se la funzione è chiamata come un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, </a:t>
            </a:r>
            <a:r>
              <a:rPr lang="it-IT" dirty="0" err="1"/>
              <a:t>etc</a:t>
            </a:r>
            <a:endParaRPr lang="it-IT" dirty="0"/>
          </a:p>
          <a:p>
            <a:r>
              <a:rPr lang="it-IT" dirty="0"/>
              <a:t>Ciò non è ideale per chi è abituato a uno stile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oriented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885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7ABBF-A754-964C-8893-36680640D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081302"/>
            <a:ext cx="6553545" cy="27033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A44B23-DF7A-7E4C-A918-4136F5EC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Esempio: Vanilla Javascript (non funziona)</a:t>
            </a:r>
          </a:p>
        </p:txBody>
      </p:sp>
    </p:spTree>
    <p:extLst>
      <p:ext uri="{BB962C8B-B14F-4D97-AF65-F5344CB8AC3E}">
        <p14:creationId xmlns:p14="http://schemas.microsoft.com/office/powerpoint/2010/main" val="161193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D43-E510-404F-A0CE-4A4F6A9B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06A2-F5F5-7D41-86E2-1C4F89FEC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Javascript</a:t>
            </a:r>
            <a:r>
              <a:rPr lang="it-IT" dirty="0"/>
              <a:t> le variabili sono state sempre dichiarate usando </a:t>
            </a:r>
            <a:r>
              <a:rPr lang="it-IT" dirty="0" err="1"/>
              <a:t>var</a:t>
            </a:r>
            <a:endParaRPr lang="it-IT" dirty="0"/>
          </a:p>
          <a:p>
            <a:r>
              <a:rPr lang="it-IT" dirty="0"/>
              <a:t> Ricordiamo che era anche possibile creare una nuova variabile omettendo completamente </a:t>
            </a:r>
            <a:r>
              <a:rPr lang="it-IT" dirty="0" err="1"/>
              <a:t>var</a:t>
            </a:r>
            <a:r>
              <a:rPr lang="it-IT" dirty="0"/>
              <a:t>. Tale istruzione portava alla creazione di una variabile globale che di solito generava bug imprevedibili.</a:t>
            </a:r>
          </a:p>
          <a:p>
            <a:r>
              <a:rPr lang="it-IT" dirty="0"/>
              <a:t>Nel prossimo esempio vediamo come </a:t>
            </a:r>
            <a:r>
              <a:rPr lang="it-IT" dirty="0" err="1"/>
              <a:t>var</a:t>
            </a:r>
            <a:r>
              <a:rPr lang="it-IT" dirty="0"/>
              <a:t> e </a:t>
            </a:r>
            <a:r>
              <a:rPr lang="it-IT" dirty="0" err="1"/>
              <a:t>let</a:t>
            </a:r>
            <a:r>
              <a:rPr lang="it-IT" dirty="0"/>
              <a:t> possano portare a risultati completamente differenti</a:t>
            </a:r>
          </a:p>
        </p:txBody>
      </p:sp>
    </p:spTree>
    <p:extLst>
      <p:ext uri="{BB962C8B-B14F-4D97-AF65-F5344CB8AC3E}">
        <p14:creationId xmlns:p14="http://schemas.microsoft.com/office/powerpoint/2010/main" val="3130342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A383B-3275-074E-A8A1-F6EB3F73D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917464"/>
            <a:ext cx="6553545" cy="3031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69EEFA-EB3B-534A-8B96-3B75581F2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Esempio: Vanilla Javascript (con trucco)</a:t>
            </a:r>
          </a:p>
        </p:txBody>
      </p:sp>
    </p:spTree>
    <p:extLst>
      <p:ext uri="{BB962C8B-B14F-4D97-AF65-F5344CB8AC3E}">
        <p14:creationId xmlns:p14="http://schemas.microsoft.com/office/powerpoint/2010/main" val="1792211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EBC90D-AA60-654C-AD49-5BEDCAD5E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245726"/>
            <a:ext cx="6553545" cy="4374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1AE0DE-989C-1443-AAC7-0782E052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Esempio: Arrow Function</a:t>
            </a:r>
          </a:p>
        </p:txBody>
      </p:sp>
    </p:spTree>
    <p:extLst>
      <p:ext uri="{BB962C8B-B14F-4D97-AF65-F5344CB8AC3E}">
        <p14:creationId xmlns:p14="http://schemas.microsoft.com/office/powerpoint/2010/main" val="40151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C2CEA-4547-EE45-83D1-A02046F3D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089494"/>
            <a:ext cx="6553545" cy="26869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86D37F-530E-534E-842F-0365F117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Arrow Function: altri esempi</a:t>
            </a:r>
          </a:p>
        </p:txBody>
      </p:sp>
    </p:spTree>
    <p:extLst>
      <p:ext uri="{BB962C8B-B14F-4D97-AF65-F5344CB8AC3E}">
        <p14:creationId xmlns:p14="http://schemas.microsoft.com/office/powerpoint/2010/main" val="33243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>
            <a:extLst>
              <a:ext uri="{FF2B5EF4-FFF2-40B4-BE49-F238E27FC236}">
                <a16:creationId xmlns:a16="http://schemas.microsoft.com/office/drawing/2014/main" id="{C12C35F9-7F44-F141-8C85-8614B67F8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503A468-10E8-3E4F-9BF5-D0C1C55C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119805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062F-B850-8F4C-A11D-B977C3AD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Modules</a:t>
            </a:r>
            <a:r>
              <a:rPr lang="it-IT" dirty="0"/>
              <a:t> in </a:t>
            </a:r>
            <a:r>
              <a:rPr lang="it-IT" dirty="0" err="1"/>
              <a:t>Node.js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5533F-48FA-F84B-A184-7907CF1F8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Esercitiamoci con i moduli disponibili in </a:t>
            </a:r>
            <a:r>
              <a:rPr lang="it-IT" dirty="0" err="1"/>
              <a:t>Node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Angular</a:t>
            </a:r>
            <a:r>
              <a:rPr lang="it-IT" dirty="0"/>
              <a:t> cambierà la sintassi ma i principi base sono gli stessi</a:t>
            </a:r>
          </a:p>
          <a:p>
            <a:r>
              <a:rPr lang="it-IT" dirty="0"/>
              <a:t>I moduli disponibili in </a:t>
            </a:r>
            <a:r>
              <a:rPr lang="it-IT" dirty="0" err="1"/>
              <a:t>node</a:t>
            </a:r>
            <a:r>
              <a:rPr lang="it-IT" dirty="0"/>
              <a:t> sono basati su </a:t>
            </a:r>
            <a:r>
              <a:rPr lang="it-IT" dirty="0" err="1"/>
              <a:t>CommonJS</a:t>
            </a:r>
            <a:r>
              <a:rPr lang="it-IT" dirty="0"/>
              <a:t>: la funzione </a:t>
            </a:r>
            <a:r>
              <a:rPr lang="it-IT" dirty="0" err="1"/>
              <a:t>require</a:t>
            </a:r>
            <a:r>
              <a:rPr lang="it-IT" dirty="0"/>
              <a:t> valuta il codice definito nel modulo specificato che </a:t>
            </a:r>
            <a:r>
              <a:rPr lang="it-IT" dirty="0" err="1"/>
              <a:t>resituisce</a:t>
            </a:r>
            <a:r>
              <a:rPr lang="it-IT" dirty="0"/>
              <a:t> un oggetto </a:t>
            </a:r>
            <a:r>
              <a:rPr lang="it-IT" dirty="0" err="1"/>
              <a:t>module.exports</a:t>
            </a:r>
            <a:endParaRPr lang="it-IT" dirty="0"/>
          </a:p>
          <a:p>
            <a:r>
              <a:rPr lang="it-IT" dirty="0"/>
              <a:t>Quest’oggetto può essere usato per restituire qualcosa a colui che lo invoca</a:t>
            </a:r>
          </a:p>
        </p:txBody>
      </p:sp>
    </p:spTree>
    <p:extLst>
      <p:ext uri="{BB962C8B-B14F-4D97-AF65-F5344CB8AC3E}">
        <p14:creationId xmlns:p14="http://schemas.microsoft.com/office/powerpoint/2010/main" val="3336057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37234A-942F-A44E-B48A-9FF290E7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318869"/>
            <a:ext cx="6553545" cy="2228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546C63-79A3-6048-BAE4-C42CAE8F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031E-BD00-BD46-9265-C0620FA5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Creiamo un file chiamato libreria.js</a:t>
            </a:r>
          </a:p>
        </p:txBody>
      </p:sp>
    </p:spTree>
    <p:extLst>
      <p:ext uri="{BB962C8B-B14F-4D97-AF65-F5344CB8AC3E}">
        <p14:creationId xmlns:p14="http://schemas.microsoft.com/office/powerpoint/2010/main" val="3326547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F013AB-40DC-9849-B569-BAC258E8C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417172"/>
            <a:ext cx="6553545" cy="20315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3CE1B5-89ED-FB47-8DBD-2336206E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Demo: usiamo il modulo nel nostro file principale</a:t>
            </a:r>
          </a:p>
        </p:txBody>
      </p:sp>
    </p:spTree>
    <p:extLst>
      <p:ext uri="{BB962C8B-B14F-4D97-AF65-F5344CB8AC3E}">
        <p14:creationId xmlns:p14="http://schemas.microsoft.com/office/powerpoint/2010/main" val="396651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B193DA-D20A-7544-AE7F-C0197A930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86978"/>
            <a:ext cx="6553545" cy="52919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558134-0DD7-374B-9706-15D7F656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Demo: possiamo anche restituire un oggetto</a:t>
            </a:r>
          </a:p>
        </p:txBody>
      </p:sp>
    </p:spTree>
    <p:extLst>
      <p:ext uri="{BB962C8B-B14F-4D97-AF65-F5344CB8AC3E}">
        <p14:creationId xmlns:p14="http://schemas.microsoft.com/office/powerpoint/2010/main" val="39395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0DE05-5D42-524E-AB69-910FB0F58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35544"/>
            <a:ext cx="6553545" cy="3194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9BC126-3606-8B4E-B4BF-E49521A9E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Demo: usiamo la nuova libreria</a:t>
            </a:r>
          </a:p>
        </p:txBody>
      </p:sp>
    </p:spTree>
    <p:extLst>
      <p:ext uri="{BB962C8B-B14F-4D97-AF65-F5344CB8AC3E}">
        <p14:creationId xmlns:p14="http://schemas.microsoft.com/office/powerpoint/2010/main" val="75016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296F-B053-4B42-8B11-AC27696F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Esercitazione: moduli esterni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92E96-E934-D44F-ADB7-C8B2356E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Installare </a:t>
            </a:r>
            <a:r>
              <a:rPr lang="it-IT" dirty="0" err="1"/>
              <a:t>moment.js</a:t>
            </a:r>
            <a:endParaRPr lang="it-IT" dirty="0"/>
          </a:p>
          <a:p>
            <a:r>
              <a:rPr lang="it-IT" dirty="0"/>
              <a:t>Utilizzarlo in una delle librerie</a:t>
            </a:r>
          </a:p>
        </p:txBody>
      </p:sp>
    </p:spTree>
    <p:extLst>
      <p:ext uri="{BB962C8B-B14F-4D97-AF65-F5344CB8AC3E}">
        <p14:creationId xmlns:p14="http://schemas.microsoft.com/office/powerpoint/2010/main" val="11378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BADC-2DB1-C54B-B478-31383374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45717-61A4-AE40-B062-A87BA8BBE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523"/>
            <a:ext cx="7658100" cy="1498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E00E9-050E-2F43-BA87-C65D9EAA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222958"/>
            <a:ext cx="7543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40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45E9-BE82-0348-85F4-6FA70C30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Promises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B722C-B01D-6646-8A87-33DAC0D7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promise è un oggetto che rappresenta un valore eventuale. Possiamo accedere a questo valore futuro chiamando .</a:t>
            </a:r>
            <a:r>
              <a:rPr lang="it-IT" dirty="0" err="1"/>
              <a:t>then</a:t>
            </a:r>
            <a:r>
              <a:rPr lang="it-IT" dirty="0"/>
              <a:t>() sulla promessa e fornendo una funzione di </a:t>
            </a:r>
            <a:r>
              <a:rPr lang="it-IT" dirty="0" err="1"/>
              <a:t>callback</a:t>
            </a:r>
            <a:r>
              <a:rPr lang="it-IT" dirty="0"/>
              <a:t>.</a:t>
            </a:r>
          </a:p>
          <a:p>
            <a:r>
              <a:rPr lang="it-IT" dirty="0"/>
              <a:t>La promise eventualmente invocherà questa </a:t>
            </a:r>
            <a:r>
              <a:rPr lang="it-IT" dirty="0" err="1"/>
              <a:t>callback</a:t>
            </a:r>
            <a:r>
              <a:rPr lang="it-IT" dirty="0"/>
              <a:t> fornendo ad essa un valore.</a:t>
            </a:r>
          </a:p>
        </p:txBody>
      </p:sp>
    </p:spTree>
    <p:extLst>
      <p:ext uri="{BB962C8B-B14F-4D97-AF65-F5344CB8AC3E}">
        <p14:creationId xmlns:p14="http://schemas.microsoft.com/office/powerpoint/2010/main" val="2910496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5815-188F-C444-A074-D1B9D2EB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AB07-8BF6-0B4F-BAA9-6AA4787B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Immagina di essere un bambino. La tua mamma promette di regalarti un nuovo telefono la settimana prossima. </a:t>
            </a:r>
          </a:p>
          <a:p>
            <a:r>
              <a:rPr lang="it-IT" dirty="0"/>
              <a:t>Non puoi sapere se avrai effettivamente un telefono fino alla prossima settimana.</a:t>
            </a:r>
          </a:p>
          <a:p>
            <a:r>
              <a:rPr lang="it-IT" dirty="0"/>
              <a:t>La mamma può comprarti un nuovo telefono oppure cambiare idea se nel frattempo hai combinato qualche marachella.</a:t>
            </a:r>
          </a:p>
        </p:txBody>
      </p:sp>
    </p:spTree>
    <p:extLst>
      <p:ext uri="{BB962C8B-B14F-4D97-AF65-F5344CB8AC3E}">
        <p14:creationId xmlns:p14="http://schemas.microsoft.com/office/powerpoint/2010/main" val="1356413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9" y="453988"/>
            <a:ext cx="9454627" cy="58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1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A767A-2651-E641-BAC6-D8FB36F9B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6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F7D874-377E-194D-8026-1821DF70F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79606"/>
            <a:ext cx="6553545" cy="25067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7B64F2-0C41-7241-B14A-D55B0DC0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Consumiamo la promessa</a:t>
            </a:r>
          </a:p>
        </p:txBody>
      </p:sp>
    </p:spTree>
    <p:extLst>
      <p:ext uri="{BB962C8B-B14F-4D97-AF65-F5344CB8AC3E}">
        <p14:creationId xmlns:p14="http://schemas.microsoft.com/office/powerpoint/2010/main" val="3450381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CFD8-C363-4B4B-85AC-0DA21108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Concatenazione delle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8301C-B9C1-0646-AB91-FEF1A3C1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promise sono concatenabili.</a:t>
            </a:r>
          </a:p>
          <a:p>
            <a:r>
              <a:rPr lang="it-IT" dirty="0"/>
              <a:t>Supponiamo che promettiate ai vostri amici di mostrargli il telefono che vi ha regalato la mamma</a:t>
            </a:r>
          </a:p>
        </p:txBody>
      </p:sp>
    </p:spTree>
    <p:extLst>
      <p:ext uri="{BB962C8B-B14F-4D97-AF65-F5344CB8AC3E}">
        <p14:creationId xmlns:p14="http://schemas.microsoft.com/office/powerpoint/2010/main" val="3297825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4C3E1-920D-4A4F-924C-20C56E4E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8E92DB-49C5-3647-AEA1-169DED821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221150"/>
            <a:ext cx="6553545" cy="44236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06C914F-DF7D-044A-9542-D8DF774E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Consumiamo le promise in catena</a:t>
            </a:r>
          </a:p>
        </p:txBody>
      </p:sp>
    </p:spTree>
    <p:extLst>
      <p:ext uri="{BB962C8B-B14F-4D97-AF65-F5344CB8AC3E}">
        <p14:creationId xmlns:p14="http://schemas.microsoft.com/office/powerpoint/2010/main" val="3404572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530ED-7DD3-2942-88F3-BDF40A9FD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39523"/>
            <a:ext cx="6553545" cy="55868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2DC43A-9BB3-D94F-A2C8-D567DC4D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Attendiamo un po’….</a:t>
            </a:r>
          </a:p>
        </p:txBody>
      </p:sp>
    </p:spTree>
    <p:extLst>
      <p:ext uri="{BB962C8B-B14F-4D97-AF65-F5344CB8AC3E}">
        <p14:creationId xmlns:p14="http://schemas.microsoft.com/office/powerpoint/2010/main" val="1874079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45DA-64CB-EF46-895A-AE3A841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fetch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8DBB-1860-F246-9EBD-B0977F52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API </a:t>
            </a:r>
            <a:r>
              <a:rPr lang="it-IT" dirty="0" err="1"/>
              <a:t>fetch</a:t>
            </a:r>
            <a:r>
              <a:rPr lang="it-IT" dirty="0"/>
              <a:t> offre ad ES6 un’interfaccia per accedere e manipolare parti della pipeline HTTP, come </a:t>
            </a:r>
            <a:r>
              <a:rPr lang="it-IT" dirty="0" err="1"/>
              <a:t>request</a:t>
            </a:r>
            <a:r>
              <a:rPr lang="it-IT" dirty="0"/>
              <a:t> e </a:t>
            </a:r>
            <a:r>
              <a:rPr lang="it-IT" dirty="0" err="1"/>
              <a:t>response</a:t>
            </a:r>
            <a:endParaRPr lang="it-IT" dirty="0"/>
          </a:p>
          <a:p>
            <a:r>
              <a:rPr lang="it-IT" dirty="0"/>
              <a:t>Per utilizzarla in </a:t>
            </a:r>
            <a:r>
              <a:rPr lang="it-IT" dirty="0" err="1"/>
              <a:t>node</a:t>
            </a:r>
            <a:r>
              <a:rPr lang="it-IT" dirty="0"/>
              <a:t>, installate nel vostro progetto </a:t>
            </a:r>
            <a:r>
              <a:rPr lang="it-IT" dirty="0" err="1"/>
              <a:t>node-fetch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645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8519-5161-D844-9A09-09B2C3BA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ha </a:t>
            </a:r>
            <a:r>
              <a:rPr lang="it-IT" dirty="0" err="1"/>
              <a:t>block</a:t>
            </a:r>
            <a:r>
              <a:rPr lang="it-IT" dirty="0"/>
              <a:t>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BDD5-5FEA-1C4B-810F-544578A5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variabili dichiarate con </a:t>
            </a:r>
            <a:r>
              <a:rPr lang="it-IT" dirty="0" err="1"/>
              <a:t>let</a:t>
            </a:r>
            <a:r>
              <a:rPr lang="it-IT" dirty="0"/>
              <a:t> hanno </a:t>
            </a:r>
            <a:r>
              <a:rPr lang="it-IT" dirty="0" err="1"/>
              <a:t>block</a:t>
            </a:r>
            <a:r>
              <a:rPr lang="it-IT" dirty="0"/>
              <a:t> scope, ossia si può accedere ad esse solo all’interno del </a:t>
            </a:r>
            <a:r>
              <a:rPr lang="it-IT" dirty="0" err="1"/>
              <a:t>block</a:t>
            </a:r>
            <a:r>
              <a:rPr lang="it-IT" dirty="0"/>
              <a:t> in cui sono dichiarate</a:t>
            </a:r>
          </a:p>
          <a:p>
            <a:r>
              <a:rPr lang="it-IT" dirty="0"/>
              <a:t>Il seguente esempio genera un errore perché esempio non è noto al di fuori del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.</a:t>
            </a:r>
          </a:p>
          <a:p>
            <a:r>
              <a:rPr lang="it-IT" dirty="0" err="1"/>
              <a:t>let</a:t>
            </a:r>
            <a:r>
              <a:rPr lang="it-IT" dirty="0"/>
              <a:t> rende il codice più predicibile e riduce il numero di bug dovuta all’uso di variabili al di fuori del loro </a:t>
            </a:r>
            <a:r>
              <a:rPr lang="it-IT" dirty="0" err="1"/>
              <a:t>block</a:t>
            </a:r>
            <a:r>
              <a:rPr lang="it-IT" dirty="0"/>
              <a:t> di definizione e uso.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97BCE-6887-7D47-AA97-4081D13D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57" y="4670288"/>
            <a:ext cx="3492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47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CA69A-5D56-5745-A21E-7D60210C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589787"/>
            <a:ext cx="6553545" cy="36863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0CD769C-F3A9-D54E-B20A-491CF1CA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26157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E7012-3B3D-A84B-BB99-F3B0A4FB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9"/>
            <a:ext cx="10905066" cy="3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22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A61E9-F2A5-2B4F-9E8F-28271900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97822"/>
            <a:ext cx="10905066" cy="3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1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5798C-265F-174E-9E04-0A5BBEC4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1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97975-ED9D-EF48-8F23-DF823E20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8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6F0E-7A45-074E-A793-57D6AC9D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iterables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8ED6-783B-ED41-9200-B942C9A13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</a:t>
            </a:r>
            <a:r>
              <a:rPr lang="it-IT" dirty="0" err="1"/>
              <a:t>iterable</a:t>
            </a:r>
            <a:r>
              <a:rPr lang="it-IT" dirty="0"/>
              <a:t> è un qualsiasi oggetto che segua il protocollo </a:t>
            </a:r>
            <a:r>
              <a:rPr lang="it-IT" dirty="0" err="1"/>
              <a:t>iterable</a:t>
            </a:r>
            <a:r>
              <a:rPr lang="it-IT" dirty="0"/>
              <a:t>, introdotto in ES2015</a:t>
            </a:r>
          </a:p>
          <a:p>
            <a:r>
              <a:rPr lang="it-IT" dirty="0"/>
              <a:t>Esempi di </a:t>
            </a:r>
            <a:r>
              <a:rPr lang="it-IT" dirty="0" err="1"/>
              <a:t>iterable</a:t>
            </a:r>
            <a:r>
              <a:rPr lang="it-IT" dirty="0"/>
              <a:t> presenti nel linguaggio sono </a:t>
            </a:r>
            <a:r>
              <a:rPr lang="it-IT" dirty="0" err="1"/>
              <a:t>String</a:t>
            </a:r>
            <a:r>
              <a:rPr lang="it-IT" dirty="0"/>
              <a:t> e Array, Ad essi si aggiungono Set e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652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BDC0E-62D4-3042-BE3E-61499F83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84696"/>
            <a:ext cx="6553545" cy="3096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1E9EE7-F50F-CF4C-BA07-68AA8DD4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for…of</a:t>
            </a:r>
          </a:p>
        </p:txBody>
      </p:sp>
    </p:spTree>
    <p:extLst>
      <p:ext uri="{BB962C8B-B14F-4D97-AF65-F5344CB8AC3E}">
        <p14:creationId xmlns:p14="http://schemas.microsoft.com/office/powerpoint/2010/main" val="2816741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B0DC5-6F97-FB43-90B5-23600033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703889"/>
            <a:ext cx="6553545" cy="14581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858D6-B141-9648-B0B2-FEB0264C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93686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DC6CF2-81CE-AA42-98D7-83EA4A6A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671732"/>
            <a:ext cx="6542117" cy="1357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2E841-56B6-9D45-823F-C4161AA7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72F1-47D3-C14F-92B0-DAF8B9DB7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The </a:t>
            </a:r>
            <a:r>
              <a:rPr lang="it-IT" sz="2000" b="1">
                <a:solidFill>
                  <a:schemeClr val="bg1"/>
                </a:solidFill>
              </a:rPr>
              <a:t>find()</a:t>
            </a:r>
            <a:r>
              <a:rPr lang="it-IT" sz="2000">
                <a:solidFill>
                  <a:schemeClr val="bg1"/>
                </a:solidFill>
              </a:rPr>
              <a:t> method returns the </a:t>
            </a:r>
            <a:r>
              <a:rPr lang="it-IT" sz="2000" b="1">
                <a:solidFill>
                  <a:schemeClr val="bg1"/>
                </a:solidFill>
              </a:rPr>
              <a:t>value</a:t>
            </a:r>
            <a:r>
              <a:rPr lang="it-IT" sz="2000">
                <a:solidFill>
                  <a:schemeClr val="bg1"/>
                </a:solidFill>
              </a:rPr>
              <a:t> of the first element in the array that satisfies the provided testing function. Otherwise </a:t>
            </a:r>
            <a:r>
              <a:rPr lang="it-IT" sz="2000">
                <a:solidFill>
                  <a:schemeClr val="bg1"/>
                </a:solidFill>
                <a:hlinkClick r:id="rId3" tooltip="The global undefined property represents the primitive value undefined. It is one of JavaScript's primitive types."/>
              </a:rPr>
              <a:t>undefined</a:t>
            </a:r>
            <a:r>
              <a:rPr lang="it-IT" sz="2000">
                <a:solidFill>
                  <a:schemeClr val="bg1"/>
                </a:solidFill>
              </a:rPr>
              <a:t> is returned.</a:t>
            </a:r>
          </a:p>
        </p:txBody>
      </p:sp>
    </p:spTree>
    <p:extLst>
      <p:ext uri="{BB962C8B-B14F-4D97-AF65-F5344CB8AC3E}">
        <p14:creationId xmlns:p14="http://schemas.microsoft.com/office/powerpoint/2010/main" val="40373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695292-D060-5545-A890-C8F07365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737153"/>
            <a:ext cx="6542117" cy="12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9EEA9-B27B-A349-B961-0A67A0528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DB92-DFCD-E94C-8A25-82D8FF2B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The </a:t>
            </a:r>
            <a:r>
              <a:rPr lang="it-IT" sz="2000" b="1">
                <a:solidFill>
                  <a:schemeClr val="bg1"/>
                </a:solidFill>
              </a:rPr>
              <a:t>map()</a:t>
            </a:r>
            <a:r>
              <a:rPr lang="it-IT" sz="2000">
                <a:solidFill>
                  <a:schemeClr val="bg1"/>
                </a:solidFill>
              </a:rPr>
              <a:t> method creates a new array with the results of calling a provided function on every element in the calling array.</a:t>
            </a:r>
          </a:p>
        </p:txBody>
      </p:sp>
    </p:spTree>
    <p:extLst>
      <p:ext uri="{BB962C8B-B14F-4D97-AF65-F5344CB8AC3E}">
        <p14:creationId xmlns:p14="http://schemas.microsoft.com/office/powerpoint/2010/main" val="33315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BDA1E-DB0D-2B46-90BD-02DF70E7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FD1DA-CE97-B946-BC14-B38E9C99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it-IT" dirty="0" err="1"/>
              <a:t>Block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40135-528E-3440-8384-A04C1DED8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it-IT" dirty="0"/>
              <a:t>Un </a:t>
            </a:r>
            <a:r>
              <a:rPr lang="it-IT" dirty="0" err="1"/>
              <a:t>block</a:t>
            </a:r>
            <a:r>
              <a:rPr lang="it-IT" dirty="0"/>
              <a:t> è l’area compresa tra {}</a:t>
            </a:r>
          </a:p>
          <a:p>
            <a:r>
              <a:rPr lang="it-IT" dirty="0"/>
              <a:t>Un </a:t>
            </a:r>
            <a:r>
              <a:rPr lang="it-IT" dirty="0" err="1"/>
              <a:t>block</a:t>
            </a:r>
            <a:r>
              <a:rPr lang="it-IT" dirty="0"/>
              <a:t> può essere creato per generare aree di codice protetto</a:t>
            </a:r>
          </a:p>
          <a:p>
            <a:r>
              <a:rPr lang="it-IT" dirty="0"/>
              <a:t>N.B.: la stampa di data genera un’eccezione</a:t>
            </a:r>
          </a:p>
        </p:txBody>
      </p:sp>
    </p:spTree>
    <p:extLst>
      <p:ext uri="{BB962C8B-B14F-4D97-AF65-F5344CB8AC3E}">
        <p14:creationId xmlns:p14="http://schemas.microsoft.com/office/powerpoint/2010/main" val="2902058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A06E6-8AD9-A947-A040-4DDCBD15C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819161"/>
            <a:ext cx="6553545" cy="32276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B9261C-F9C8-9B46-B672-27C3E6D4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113383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9688-7A21-5341-B908-A36DE807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class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1E94-7347-D844-B342-FA5A5E6B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classi in </a:t>
            </a:r>
            <a:r>
              <a:rPr lang="it-IT" dirty="0" err="1"/>
              <a:t>Javascript</a:t>
            </a:r>
            <a:r>
              <a:rPr lang="it-IT" dirty="0"/>
              <a:t> sono state introdotte in ECMAScript2015</a:t>
            </a:r>
          </a:p>
          <a:p>
            <a:r>
              <a:rPr lang="it-IT" dirty="0"/>
              <a:t>Sono </a:t>
            </a:r>
            <a:r>
              <a:rPr lang="it-IT" dirty="0" err="1"/>
              <a:t>syntactical</a:t>
            </a:r>
            <a:r>
              <a:rPr lang="it-IT" dirty="0"/>
              <a:t> sugar che utilizzano l’ereditarietà per prototipo già esistente nel linguaggio</a:t>
            </a:r>
          </a:p>
          <a:p>
            <a:r>
              <a:rPr lang="it-IT" dirty="0"/>
              <a:t>La sintassi </a:t>
            </a:r>
            <a:r>
              <a:rPr lang="it-IT" dirty="0" err="1"/>
              <a:t>class</a:t>
            </a:r>
            <a:r>
              <a:rPr lang="it-IT" dirty="0"/>
              <a:t> non introduce un nuovo modello di ereditarietà orientato agli oggetti</a:t>
            </a:r>
          </a:p>
          <a:p>
            <a:r>
              <a:rPr lang="it-IT" dirty="0"/>
              <a:t>Serve ad avvicinare al linguaggio un’intera generazione di programmatori OO</a:t>
            </a:r>
          </a:p>
        </p:txBody>
      </p:sp>
    </p:spTree>
    <p:extLst>
      <p:ext uri="{BB962C8B-B14F-4D97-AF65-F5344CB8AC3E}">
        <p14:creationId xmlns:p14="http://schemas.microsoft.com/office/powerpoint/2010/main" val="839450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3468-5535-904A-BB23-4BDFB41E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355F3-FFC1-C949-A95E-09BB5967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63907"/>
            <a:ext cx="10600194" cy="5240545"/>
          </a:xfrm>
        </p:spPr>
      </p:pic>
    </p:spTree>
    <p:extLst>
      <p:ext uri="{BB962C8B-B14F-4D97-AF65-F5344CB8AC3E}">
        <p14:creationId xmlns:p14="http://schemas.microsoft.com/office/powerpoint/2010/main" val="4048715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82F05-61A3-0843-B0BE-BB3A44AC6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545" y="492573"/>
            <a:ext cx="4946099" cy="5880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5C3543-E323-0F48-AE60-C2D1FD30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Utilizzo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class</a:t>
            </a:r>
          </a:p>
        </p:txBody>
      </p:sp>
    </p:spTree>
    <p:extLst>
      <p:ext uri="{BB962C8B-B14F-4D97-AF65-F5344CB8AC3E}">
        <p14:creationId xmlns:p14="http://schemas.microsoft.com/office/powerpoint/2010/main" val="741632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E53-B7A5-9648-812A-94C6DCDD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298A-35D5-F94F-8B86-7EBB883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Estrarre da </a:t>
            </a:r>
            <a:r>
              <a:rPr lang="it-IT" dirty="0" err="1"/>
              <a:t>randomUser.me</a:t>
            </a:r>
            <a:r>
              <a:rPr lang="it-IT" dirty="0"/>
              <a:t> un campione di 5000 utenti</a:t>
            </a:r>
          </a:p>
          <a:p>
            <a:r>
              <a:rPr lang="it-IT" dirty="0"/>
              <a:t>Utilizzare le funzioni di </a:t>
            </a:r>
            <a:r>
              <a:rPr lang="it-IT" dirty="0" err="1"/>
              <a:t>filter</a:t>
            </a:r>
            <a:r>
              <a:rPr lang="it-IT" dirty="0"/>
              <a:t>, </a:t>
            </a:r>
            <a:r>
              <a:rPr lang="it-IT" dirty="0" err="1"/>
              <a:t>sort,find</a:t>
            </a:r>
            <a:r>
              <a:rPr lang="it-IT" dirty="0"/>
              <a:t> per estrarre e ordinare </a:t>
            </a:r>
            <a:r>
              <a:rPr lang="it-IT" dirty="0" err="1"/>
              <a:t>sottocampioni</a:t>
            </a:r>
            <a:endParaRPr lang="it-IT" dirty="0"/>
          </a:p>
          <a:p>
            <a:r>
              <a:rPr lang="it-IT" dirty="0"/>
              <a:t>Mappare uno dei </a:t>
            </a:r>
            <a:r>
              <a:rPr lang="it-IT" dirty="0" err="1"/>
              <a:t>sottocampioni</a:t>
            </a:r>
            <a:r>
              <a:rPr lang="it-IT" dirty="0"/>
              <a:t> in nuovi oggetti con proprietà costruite a quelle degli oggetti </a:t>
            </a:r>
            <a:r>
              <a:rPr lang="it-IT"/>
              <a:t>di partenza</a:t>
            </a:r>
          </a:p>
        </p:txBody>
      </p:sp>
    </p:spTree>
    <p:extLst>
      <p:ext uri="{BB962C8B-B14F-4D97-AF65-F5344CB8AC3E}">
        <p14:creationId xmlns:p14="http://schemas.microsoft.com/office/powerpoint/2010/main" val="349537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119D-FF52-5B4D-B733-DEA5F7E9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Progetto: Il gioco dell’impiccato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69886-1319-E84A-B343-74460CAA7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302" y="1929228"/>
            <a:ext cx="7607199" cy="4113764"/>
          </a:xfrm>
        </p:spPr>
      </p:pic>
    </p:spTree>
    <p:extLst>
      <p:ext uri="{BB962C8B-B14F-4D97-AF65-F5344CB8AC3E}">
        <p14:creationId xmlns:p14="http://schemas.microsoft.com/office/powerpoint/2010/main" val="1969552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FDD3-41EF-1945-9972-4E00483C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Progetto: il gioco dell’impiccato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C863-073C-0C43-995E-F432A295E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Partire da un dizionario di parole usato internamente dal gioco</a:t>
            </a:r>
          </a:p>
          <a:p>
            <a:r>
              <a:rPr lang="it-IT" dirty="0"/>
              <a:t>Al giocatore viene chiesto di indovinare la parola in 4 tentativi</a:t>
            </a:r>
          </a:p>
          <a:p>
            <a:r>
              <a:rPr lang="it-IT" dirty="0"/>
              <a:t>Ad ogni tentativo il giocatore può scegliere una lettera</a:t>
            </a:r>
          </a:p>
          <a:p>
            <a:r>
              <a:rPr lang="it-IT" dirty="0"/>
              <a:t>Terminati i tentativi, si avvisa l’utente che ha perso</a:t>
            </a:r>
          </a:p>
          <a:p>
            <a:r>
              <a:rPr lang="it-IT" dirty="0"/>
              <a:t>Se si indovina la parola, si avvisa l’utente che ha vinto</a:t>
            </a:r>
          </a:p>
          <a:p>
            <a:r>
              <a:rPr lang="it-IT" dirty="0"/>
              <a:t>In ambedue i casi, dopo 30 secondi il gioco viene resettato in automatico</a:t>
            </a:r>
          </a:p>
        </p:txBody>
      </p:sp>
    </p:spTree>
    <p:extLst>
      <p:ext uri="{BB962C8B-B14F-4D97-AF65-F5344CB8AC3E}">
        <p14:creationId xmlns:p14="http://schemas.microsoft.com/office/powerpoint/2010/main" val="2288265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D824-8A5C-E743-BB0F-A5593655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Progetto: gioco di carte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9BED-0174-E747-996E-54B6E23C2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Simulate il vostro gioco di carte preferito con codice </a:t>
            </a:r>
            <a:r>
              <a:rPr lang="it-IT" dirty="0" err="1"/>
              <a:t>javascript</a:t>
            </a:r>
            <a:r>
              <a:rPr lang="it-IT" dirty="0"/>
              <a:t>, </a:t>
            </a:r>
            <a:r>
              <a:rPr lang="it-IT" dirty="0" err="1"/>
              <a:t>css</a:t>
            </a:r>
            <a:r>
              <a:rPr lang="it-IT" dirty="0"/>
              <a:t> e html</a:t>
            </a:r>
          </a:p>
        </p:txBody>
      </p:sp>
    </p:spTree>
    <p:extLst>
      <p:ext uri="{BB962C8B-B14F-4D97-AF65-F5344CB8AC3E}">
        <p14:creationId xmlns:p14="http://schemas.microsoft.com/office/powerpoint/2010/main" val="7858554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5AFEE-A389-A846-95E1-4E801D221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229342"/>
            <a:ext cx="6553545" cy="44072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38653F-FD57-F64F-8019-32CFAEEC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Project: Comet</a:t>
            </a:r>
          </a:p>
        </p:txBody>
      </p:sp>
    </p:spTree>
    <p:extLst>
      <p:ext uri="{BB962C8B-B14F-4D97-AF65-F5344CB8AC3E}">
        <p14:creationId xmlns:p14="http://schemas.microsoft.com/office/powerpoint/2010/main" val="115293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FD5E7-D349-ED4D-8443-59C113240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532" y="643464"/>
            <a:ext cx="9963304" cy="3275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B7552-47E8-F54A-A2C9-E3A81C5B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Classico abuso da var</a:t>
            </a:r>
          </a:p>
        </p:txBody>
      </p:sp>
    </p:spTree>
    <p:extLst>
      <p:ext uri="{BB962C8B-B14F-4D97-AF65-F5344CB8AC3E}">
        <p14:creationId xmlns:p14="http://schemas.microsoft.com/office/powerpoint/2010/main" val="188442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4FA7-A1C7-7C40-A3DB-67F64781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Hoisting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B2F4-44C8-9545-A4C2-0D3354562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termine </a:t>
            </a:r>
            <a:r>
              <a:rPr lang="it-IT" dirty="0" err="1"/>
              <a:t>hoisting</a:t>
            </a:r>
            <a:r>
              <a:rPr lang="it-IT" dirty="0"/>
              <a:t> compare per la prima volta nelle specifiche di </a:t>
            </a:r>
            <a:r>
              <a:rPr lang="it-IT" dirty="0" err="1"/>
              <a:t>ECMAScript</a:t>
            </a:r>
            <a:r>
              <a:rPr lang="it-IT" dirty="0"/>
              <a:t> 2015</a:t>
            </a:r>
          </a:p>
          <a:p>
            <a:r>
              <a:rPr lang="it-IT" dirty="0"/>
              <a:t>Concettualmente, le definizioni di variabili e di funzioni  vengono fisicamente spostate in cima al codice</a:t>
            </a:r>
          </a:p>
          <a:p>
            <a:r>
              <a:rPr lang="it-IT" dirty="0"/>
              <a:t>Il vantaggio è che possiamo usare una funzione prima di dichiararla nel nostro codice</a:t>
            </a:r>
          </a:p>
        </p:txBody>
      </p:sp>
    </p:spTree>
    <p:extLst>
      <p:ext uri="{BB962C8B-B14F-4D97-AF65-F5344CB8AC3E}">
        <p14:creationId xmlns:p14="http://schemas.microsoft.com/office/powerpoint/2010/main" val="326256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1347</Words>
  <Application>Microsoft Macintosh PowerPoint</Application>
  <PresentationFormat>Widescreen</PresentationFormat>
  <Paragraphs>156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ES6</vt:lpstr>
      <vt:lpstr>PowerPoint Presentation</vt:lpstr>
      <vt:lpstr>Agenda</vt:lpstr>
      <vt:lpstr>let</vt:lpstr>
      <vt:lpstr>let</vt:lpstr>
      <vt:lpstr>let ha block scope</vt:lpstr>
      <vt:lpstr>Block</vt:lpstr>
      <vt:lpstr>Classico abuso da var</vt:lpstr>
      <vt:lpstr>Hoisting</vt:lpstr>
      <vt:lpstr>PowerPoint Presentation</vt:lpstr>
      <vt:lpstr>Hoisting con let</vt:lpstr>
      <vt:lpstr>Cosa prevedete che succeda?</vt:lpstr>
      <vt:lpstr>Cosa prevedete che succeda?</vt:lpstr>
      <vt:lpstr>Cosa prevedete che succeda?</vt:lpstr>
      <vt:lpstr>Cosa utilizzare? var o let?</vt:lpstr>
      <vt:lpstr>const</vt:lpstr>
      <vt:lpstr>const</vt:lpstr>
      <vt:lpstr>Perché usare const invece che let</vt:lpstr>
      <vt:lpstr>Nuovi metodi per le stringhe</vt:lpstr>
      <vt:lpstr>Template literals</vt:lpstr>
      <vt:lpstr>Template literals: interpolation</vt:lpstr>
      <vt:lpstr>Template literals: multiline</vt:lpstr>
      <vt:lpstr>Template literals: tagged template</vt:lpstr>
      <vt:lpstr>i18n</vt:lpstr>
      <vt:lpstr>Tagged template literals</vt:lpstr>
      <vt:lpstr>Object.assign</vt:lpstr>
      <vt:lpstr>Esempio: creazione di una mappa per un negozio (Vanilla Javascript)</vt:lpstr>
      <vt:lpstr>Esempio: creazione di una mappa per un negozio (Object.assign)</vt:lpstr>
      <vt:lpstr>Object.assign</vt:lpstr>
      <vt:lpstr>Estendere oggetti con Object.assign (1)</vt:lpstr>
      <vt:lpstr>Estendere oggetti con Object.assign (2)</vt:lpstr>
      <vt:lpstr>Destructuring objects (part 1)</vt:lpstr>
      <vt:lpstr>Destructuring objects (part 2)</vt:lpstr>
      <vt:lpstr>Destructuring objects (part 3)</vt:lpstr>
      <vt:lpstr>Arrow functions</vt:lpstr>
      <vt:lpstr>Arrow function</vt:lpstr>
      <vt:lpstr>Regole per le arrow function</vt:lpstr>
      <vt:lpstr>Arrow function: solo estetica?</vt:lpstr>
      <vt:lpstr>Esempio: Vanilla Javascript (non funziona)</vt:lpstr>
      <vt:lpstr>Esempio: Vanilla Javascript (con trucco)</vt:lpstr>
      <vt:lpstr>Esempio: Arrow Function</vt:lpstr>
      <vt:lpstr>Arrow Function: altri esempi</vt:lpstr>
      <vt:lpstr>Modules</vt:lpstr>
      <vt:lpstr>Modules in Node.js</vt:lpstr>
      <vt:lpstr>Demo modules</vt:lpstr>
      <vt:lpstr>Demo: usiamo il modulo nel nostro file principale</vt:lpstr>
      <vt:lpstr>Demo: possiamo anche restituire un oggetto</vt:lpstr>
      <vt:lpstr>Demo: usiamo la nuova libreria</vt:lpstr>
      <vt:lpstr>Esercitazione: moduli esterni</vt:lpstr>
      <vt:lpstr>Promises</vt:lpstr>
      <vt:lpstr>Demo</vt:lpstr>
      <vt:lpstr>PowerPoint Presentation</vt:lpstr>
      <vt:lpstr>PowerPoint Presentation</vt:lpstr>
      <vt:lpstr>Consumiamo la promessa</vt:lpstr>
      <vt:lpstr>Concatenazione delle promise</vt:lpstr>
      <vt:lpstr>PowerPoint Presentation</vt:lpstr>
      <vt:lpstr>Consumiamo le promise in catena</vt:lpstr>
      <vt:lpstr>Attendiamo un po’….</vt:lpstr>
      <vt:lpstr>fetch</vt:lpstr>
      <vt:lpstr>demo</vt:lpstr>
      <vt:lpstr>PowerPoint Presentation</vt:lpstr>
      <vt:lpstr>PowerPoint Presentation</vt:lpstr>
      <vt:lpstr>PowerPoint Presentation</vt:lpstr>
      <vt:lpstr>PowerPoint Presentation</vt:lpstr>
      <vt:lpstr>iterables</vt:lpstr>
      <vt:lpstr>for…of</vt:lpstr>
      <vt:lpstr>filter</vt:lpstr>
      <vt:lpstr>find</vt:lpstr>
      <vt:lpstr>map</vt:lpstr>
      <vt:lpstr>sort</vt:lpstr>
      <vt:lpstr>class</vt:lpstr>
      <vt:lpstr>PowerPoint Presentation</vt:lpstr>
      <vt:lpstr>Utilizzo di class</vt:lpstr>
      <vt:lpstr>Esercitazione</vt:lpstr>
      <vt:lpstr>Progetto: Il gioco dell’impiccato</vt:lpstr>
      <vt:lpstr>Progetto: il gioco dell’impiccato</vt:lpstr>
      <vt:lpstr>Progetto: gioco di carte</vt:lpstr>
      <vt:lpstr>Project: Comet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ES6 (Prima Parte)</dc:title>
  <dc:creator>Salvatore Sorrentino</dc:creator>
  <cp:lastModifiedBy>Salvatore Sorrentino</cp:lastModifiedBy>
  <cp:revision>37</cp:revision>
  <dcterms:created xsi:type="dcterms:W3CDTF">2018-02-24T15:36:32Z</dcterms:created>
  <dcterms:modified xsi:type="dcterms:W3CDTF">2018-02-25T13:09:28Z</dcterms:modified>
</cp:coreProperties>
</file>